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Arimo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584D5A-C737-432D-A755-E23ABBCA61F3}">
  <a:tblStyle styleId="{8E584D5A-C737-432D-A755-E23ABBCA61F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5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2763"/>
            <a:ext cx="3429000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1" name="Google Shape;221;p1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</a:t>
            </a:r>
            <a:endParaRPr/>
          </a:p>
        </p:txBody>
      </p:sp>
      <p:sp>
        <p:nvSpPr>
          <p:cNvPr id="223" name="Google Shape;223;p1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35" name="Google Shape;235;p1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p1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50" name="Google Shape;250;p1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1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1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65" name="Google Shape;265;p1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81" name="Google Shape;281;p1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1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1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03" name="Google Shape;303;p1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17" name="Google Shape;317;p1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1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30" name="Google Shape;330;p1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4" name="Google Shape;344;p1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1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1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57" name="Google Shape;357;p1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p1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72" name="Google Shape;372;p2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p2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1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94" name="Google Shape;394;p2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5" name="Google Shape;395;p21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1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21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2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16" name="Google Shape;416;p2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2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2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2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6" name="Google Shape;126;p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41" name="Google Shape;141;p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3" name="Google Shape;153;p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8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3" name="Google Shape;183;p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8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8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8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8" name="Google Shape;198;p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p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F8935-008D-CDEA-2D34-E7E7C5C9CDE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8913813" y="635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8BEA6F-0F82-6018-6343-89ECCBF4630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8913813" y="10071100"/>
            <a:ext cx="4889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Apps@marshallscholarship.org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138" r="-813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10052181" y="1028700"/>
            <a:ext cx="7355910" cy="1930926"/>
          </a:xfrm>
          <a:custGeom>
            <a:avLst/>
            <a:gdLst/>
            <a:ahLst/>
            <a:cxnLst/>
            <a:rect l="l" t="t" r="r" b="b"/>
            <a:pathLst>
              <a:path w="7355910" h="1930926" extrusionOk="0">
                <a:moveTo>
                  <a:pt x="0" y="0"/>
                </a:moveTo>
                <a:lnTo>
                  <a:pt x="7355910" y="0"/>
                </a:lnTo>
                <a:lnTo>
                  <a:pt x="7355910" y="1930926"/>
                </a:lnTo>
                <a:lnTo>
                  <a:pt x="0" y="19309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3"/>
          <p:cNvSpPr txBox="1"/>
          <p:nvPr/>
        </p:nvSpPr>
        <p:spPr>
          <a:xfrm>
            <a:off x="12877800" y="2840564"/>
            <a:ext cx="4637789" cy="58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39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Opportunity for a Lifetime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3429000" y="2840564"/>
            <a:ext cx="14540345" cy="150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333333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2025 Selection Cycle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22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22"/>
          <p:cNvSpPr/>
          <p:nvPr/>
        </p:nvSpPr>
        <p:spPr>
          <a:xfrm>
            <a:off x="0" y="1928307"/>
            <a:ext cx="7281672" cy="8358664"/>
          </a:xfrm>
          <a:custGeom>
            <a:avLst/>
            <a:gdLst/>
            <a:ahLst/>
            <a:cxnLst/>
            <a:rect l="l" t="t" r="r" b="b"/>
            <a:pathLst>
              <a:path w="9708896" h="11144885" extrusionOk="0">
                <a:moveTo>
                  <a:pt x="0" y="0"/>
                </a:moveTo>
                <a:lnTo>
                  <a:pt x="9708896" y="0"/>
                </a:lnTo>
                <a:lnTo>
                  <a:pt x="9708896" y="11144885"/>
                </a:lnTo>
                <a:lnTo>
                  <a:pt x="0" y="111448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2"/>
          <p:cNvSpPr/>
          <p:nvPr/>
        </p:nvSpPr>
        <p:spPr>
          <a:xfrm>
            <a:off x="7281672" y="1928307"/>
            <a:ext cx="11006328" cy="8358693"/>
          </a:xfrm>
          <a:custGeom>
            <a:avLst/>
            <a:gdLst/>
            <a:ahLst/>
            <a:cxnLst/>
            <a:rect l="l" t="t" r="r" b="b"/>
            <a:pathLst>
              <a:path w="11006328" h="8358693" extrusionOk="0">
                <a:moveTo>
                  <a:pt x="0" y="0"/>
                </a:moveTo>
                <a:lnTo>
                  <a:pt x="11006328" y="0"/>
                </a:lnTo>
                <a:lnTo>
                  <a:pt x="11006328" y="8358693"/>
                </a:lnTo>
                <a:lnTo>
                  <a:pt x="0" y="8358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3035" r="-87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2"/>
          <p:cNvSpPr txBox="1"/>
          <p:nvPr/>
        </p:nvSpPr>
        <p:spPr>
          <a:xfrm>
            <a:off x="838200" y="368898"/>
            <a:ext cx="9938521" cy="91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Academic Merit</a:t>
            </a:r>
            <a:endParaRPr/>
          </a:p>
        </p:txBody>
      </p:sp>
      <p:sp>
        <p:nvSpPr>
          <p:cNvPr id="231" name="Google Shape;231;p22"/>
          <p:cNvSpPr txBox="1"/>
          <p:nvPr/>
        </p:nvSpPr>
        <p:spPr>
          <a:xfrm>
            <a:off x="1158225" y="2798425"/>
            <a:ext cx="5303550" cy="703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Evidence of strong &amp; relevant academic background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Knowledge of proposed courses and supervisors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Quality of programs of study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Quality &amp; breadth of recommendations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3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23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23"/>
          <p:cNvSpPr/>
          <p:nvPr/>
        </p:nvSpPr>
        <p:spPr>
          <a:xfrm>
            <a:off x="237880" y="9644573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23"/>
          <p:cNvSpPr/>
          <p:nvPr/>
        </p:nvSpPr>
        <p:spPr>
          <a:xfrm>
            <a:off x="5951310" y="1928306"/>
            <a:ext cx="12336690" cy="8358694"/>
          </a:xfrm>
          <a:custGeom>
            <a:avLst/>
            <a:gdLst/>
            <a:ahLst/>
            <a:cxnLst/>
            <a:rect l="l" t="t" r="r" b="b"/>
            <a:pathLst>
              <a:path w="12336690" h="8358694" extrusionOk="0">
                <a:moveTo>
                  <a:pt x="0" y="0"/>
                </a:moveTo>
                <a:lnTo>
                  <a:pt x="12336690" y="0"/>
                </a:lnTo>
                <a:lnTo>
                  <a:pt x="12336690" y="8358694"/>
                </a:lnTo>
                <a:lnTo>
                  <a:pt x="0" y="8358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783" r="-78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3"/>
          <p:cNvSpPr txBox="1"/>
          <p:nvPr/>
        </p:nvSpPr>
        <p:spPr>
          <a:xfrm>
            <a:off x="838200" y="368898"/>
            <a:ext cx="9938521" cy="91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Leadership Potential</a:t>
            </a:r>
            <a:endParaRPr/>
          </a:p>
        </p:txBody>
      </p:sp>
      <p:sp>
        <p:nvSpPr>
          <p:cNvPr id="246" name="Google Shape;246;p23"/>
          <p:cNvSpPr txBox="1"/>
          <p:nvPr/>
        </p:nvSpPr>
        <p:spPr>
          <a:xfrm>
            <a:off x="410563" y="3603429"/>
            <a:ext cx="9475081" cy="4337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Ability to deliver results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Strength of Purpose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Creativity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Self-Awareness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24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24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24"/>
          <p:cNvSpPr/>
          <p:nvPr/>
        </p:nvSpPr>
        <p:spPr>
          <a:xfrm>
            <a:off x="141890" y="9708552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4"/>
          <p:cNvSpPr/>
          <p:nvPr/>
        </p:nvSpPr>
        <p:spPr>
          <a:xfrm>
            <a:off x="7494967" y="1928306"/>
            <a:ext cx="10793033" cy="8358694"/>
          </a:xfrm>
          <a:custGeom>
            <a:avLst/>
            <a:gdLst/>
            <a:ahLst/>
            <a:cxnLst/>
            <a:rect l="l" t="t" r="r" b="b"/>
            <a:pathLst>
              <a:path w="10793033" h="8358694" extrusionOk="0">
                <a:moveTo>
                  <a:pt x="0" y="0"/>
                </a:moveTo>
                <a:lnTo>
                  <a:pt x="10793033" y="0"/>
                </a:lnTo>
                <a:lnTo>
                  <a:pt x="10793033" y="8358694"/>
                </a:lnTo>
                <a:lnTo>
                  <a:pt x="0" y="8358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5738" r="-1042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24"/>
          <p:cNvSpPr txBox="1"/>
          <p:nvPr/>
        </p:nvSpPr>
        <p:spPr>
          <a:xfrm>
            <a:off x="838200" y="368898"/>
            <a:ext cx="9938521" cy="917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Ambassadorial Potential</a:t>
            </a:r>
            <a:endParaRPr/>
          </a:p>
        </p:txBody>
      </p:sp>
      <p:sp>
        <p:nvSpPr>
          <p:cNvPr id="261" name="Google Shape;261;p24"/>
          <p:cNvSpPr txBox="1"/>
          <p:nvPr/>
        </p:nvSpPr>
        <p:spPr>
          <a:xfrm>
            <a:off x="838200" y="3172415"/>
            <a:ext cx="9475081" cy="5953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Knowledge of US-UK relations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Evidence of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Transferable extra-curriculars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Interpersonal skills &amp;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Ability to engage others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Confidence &amp; ability to 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seize opportunities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25"/>
          <p:cNvSpPr txBox="1"/>
          <p:nvPr/>
        </p:nvSpPr>
        <p:spPr>
          <a:xfrm>
            <a:off x="1028700" y="328522"/>
            <a:ext cx="9938521" cy="91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Route Map</a:t>
            </a:r>
            <a:endParaRPr/>
          </a:p>
        </p:txBody>
      </p:sp>
      <p:sp>
        <p:nvSpPr>
          <p:cNvPr id="272" name="Google Shape;272;p25"/>
          <p:cNvSpPr/>
          <p:nvPr/>
        </p:nvSpPr>
        <p:spPr>
          <a:xfrm>
            <a:off x="15167825" y="9797267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25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25"/>
          <p:cNvSpPr txBox="1"/>
          <p:nvPr/>
        </p:nvSpPr>
        <p:spPr>
          <a:xfrm>
            <a:off x="381000" y="2233257"/>
            <a:ext cx="5939027" cy="331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201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One-Year Scholarship</a:t>
            </a:r>
            <a:endParaRPr/>
          </a:p>
          <a:p>
            <a:pPr marL="361950" marR="0" lvl="1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12 month Master’s</a:t>
            </a:r>
            <a:endParaRPr/>
          </a:p>
          <a:p>
            <a:pPr marL="361950" marR="0" lvl="1" indent="-180975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61950" marR="0" lvl="1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Research or Taught</a:t>
            </a:r>
            <a:endParaRPr/>
          </a:p>
          <a:p>
            <a:pPr marL="361950" marR="0" lvl="1" indent="-180975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61950" marR="0" lvl="1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No extension</a:t>
            </a:r>
            <a:endParaRPr/>
          </a:p>
        </p:txBody>
      </p:sp>
      <p:sp>
        <p:nvSpPr>
          <p:cNvPr id="275" name="Google Shape;275;p25"/>
          <p:cNvSpPr txBox="1"/>
          <p:nvPr/>
        </p:nvSpPr>
        <p:spPr>
          <a:xfrm>
            <a:off x="5403887" y="2240485"/>
            <a:ext cx="5939027" cy="3774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201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Two-Year Scholarship</a:t>
            </a:r>
            <a:endParaRPr/>
          </a:p>
          <a:p>
            <a:pPr marL="361950" marR="0" lvl="1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Two 1-year Master’s at same or different university OR</a:t>
            </a:r>
            <a:endParaRPr/>
          </a:p>
          <a:p>
            <a:pPr marL="361950" marR="0" lvl="1" indent="-180975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61950" marR="0" lvl="1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One 2-year Master’s OR</a:t>
            </a:r>
            <a:endParaRPr/>
          </a:p>
          <a:p>
            <a:pPr marL="361950" marR="0" lvl="1" indent="-180975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61950" marR="0" lvl="1" indent="-19050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At least 2 years of PhD	</a:t>
            </a:r>
            <a:endParaRPr/>
          </a:p>
        </p:txBody>
      </p:sp>
      <p:sp>
        <p:nvSpPr>
          <p:cNvPr id="276" name="Google Shape;276;p25"/>
          <p:cNvSpPr txBox="1"/>
          <p:nvPr/>
        </p:nvSpPr>
        <p:spPr>
          <a:xfrm>
            <a:off x="11566635" y="2516710"/>
            <a:ext cx="5939027" cy="536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u="sng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Two-Year Scholarship w/ possible 3ʳᵈ year extension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b="1" u="sng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61950" marR="0" lvl="1" indent="-190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Complete 1 year Master’s; Start PhD in Year 2</a:t>
            </a:r>
            <a:endParaRPr/>
          </a:p>
          <a:p>
            <a:pPr marL="361950" marR="0" lvl="1" indent="-1809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61950" marR="0" lvl="1" indent="-190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Upgrade from 2-year research Master’s*</a:t>
            </a:r>
            <a:endParaRPr/>
          </a:p>
          <a:p>
            <a:pPr marL="361950" marR="0" lvl="1" indent="-1809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61950" marR="0" lvl="1" indent="-190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Continue 2 previous years of PhD*</a:t>
            </a:r>
            <a:endParaRPr/>
          </a:p>
        </p:txBody>
      </p:sp>
      <p:sp>
        <p:nvSpPr>
          <p:cNvPr id="277" name="Google Shape;277;p25"/>
          <p:cNvSpPr txBox="1"/>
          <p:nvPr/>
        </p:nvSpPr>
        <p:spPr>
          <a:xfrm>
            <a:off x="91425" y="9353233"/>
            <a:ext cx="4541550" cy="83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*Third year funding is possible, but not guaranteed; students must apply during their 2ⁿᵈ year. See website for more details.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6"/>
          <p:cNvSpPr/>
          <p:nvPr/>
        </p:nvSpPr>
        <p:spPr>
          <a:xfrm>
            <a:off x="0" y="1877617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572" r="-366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26"/>
          <p:cNvSpPr/>
          <p:nvPr/>
        </p:nvSpPr>
        <p:spPr>
          <a:xfrm>
            <a:off x="9432606" y="946496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254000" h="254000" extrusionOk="0">
                <a:moveTo>
                  <a:pt x="0" y="0"/>
                </a:moveTo>
                <a:lnTo>
                  <a:pt x="254000" y="0"/>
                </a:lnTo>
                <a:lnTo>
                  <a:pt x="254000" y="254000"/>
                </a:lnTo>
                <a:lnTo>
                  <a:pt x="0" y="254000"/>
                </a:lnTo>
                <a:close/>
              </a:path>
            </a:pathLst>
          </a:custGeom>
          <a:solidFill>
            <a:srgbClr val="25282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6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6"/>
          <p:cNvSpPr txBox="1"/>
          <p:nvPr/>
        </p:nvSpPr>
        <p:spPr>
          <a:xfrm>
            <a:off x="1028700" y="328522"/>
            <a:ext cx="9938521" cy="91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Scholarship Timeline</a:t>
            </a:r>
            <a:endParaRPr/>
          </a:p>
        </p:txBody>
      </p:sp>
      <p:sp>
        <p:nvSpPr>
          <p:cNvPr id="290" name="Google Shape;290;p26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1" name="Google Shape;291;p26"/>
          <p:cNvCxnSpPr/>
          <p:nvPr/>
        </p:nvCxnSpPr>
        <p:spPr>
          <a:xfrm rot="11778">
            <a:off x="6229317" y="5133975"/>
            <a:ext cx="11119965" cy="0"/>
          </a:xfrm>
          <a:prstGeom prst="straightConnector1">
            <a:avLst/>
          </a:prstGeom>
          <a:noFill/>
          <a:ln w="28575" cap="rnd" cmpd="sng">
            <a:solidFill>
              <a:srgbClr val="C0504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2" name="Google Shape;292;p26"/>
          <p:cNvCxnSpPr/>
          <p:nvPr/>
        </p:nvCxnSpPr>
        <p:spPr>
          <a:xfrm rot="5019588">
            <a:off x="7295095" y="5133975"/>
            <a:ext cx="345010" cy="0"/>
          </a:xfrm>
          <a:prstGeom prst="straightConnector1">
            <a:avLst/>
          </a:prstGeom>
          <a:noFill/>
          <a:ln w="285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3" name="Google Shape;293;p26"/>
          <p:cNvSpPr txBox="1"/>
          <p:nvPr/>
        </p:nvSpPr>
        <p:spPr>
          <a:xfrm>
            <a:off x="6339825" y="5482199"/>
            <a:ext cx="2255550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Late Sept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Application deadline</a:t>
            </a:r>
            <a:endParaRPr/>
          </a:p>
        </p:txBody>
      </p:sp>
      <p:cxnSp>
        <p:nvCxnSpPr>
          <p:cNvPr id="294" name="Google Shape;294;p26"/>
          <p:cNvCxnSpPr/>
          <p:nvPr/>
        </p:nvCxnSpPr>
        <p:spPr>
          <a:xfrm rot="5019588">
            <a:off x="9733495" y="5133975"/>
            <a:ext cx="345010" cy="0"/>
          </a:xfrm>
          <a:prstGeom prst="straightConnector1">
            <a:avLst/>
          </a:prstGeom>
          <a:noFill/>
          <a:ln w="285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5" name="Google Shape;295;p26"/>
          <p:cNvSpPr txBox="1"/>
          <p:nvPr/>
        </p:nvSpPr>
        <p:spPr>
          <a:xfrm>
            <a:off x="8778225" y="4092322"/>
            <a:ext cx="2255550" cy="70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Mid-Late Oct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Shortlist Meetings</a:t>
            </a:r>
            <a:endParaRPr/>
          </a:p>
        </p:txBody>
      </p:sp>
      <p:cxnSp>
        <p:nvCxnSpPr>
          <p:cNvPr id="296" name="Google Shape;296;p26"/>
          <p:cNvCxnSpPr/>
          <p:nvPr/>
        </p:nvCxnSpPr>
        <p:spPr>
          <a:xfrm rot="5019588">
            <a:off x="12552895" y="5133975"/>
            <a:ext cx="345010" cy="0"/>
          </a:xfrm>
          <a:prstGeom prst="straightConnector1">
            <a:avLst/>
          </a:prstGeom>
          <a:noFill/>
          <a:ln w="285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7" name="Google Shape;297;p26"/>
          <p:cNvCxnSpPr/>
          <p:nvPr/>
        </p:nvCxnSpPr>
        <p:spPr>
          <a:xfrm rot="5019588">
            <a:off x="15219895" y="5133975"/>
            <a:ext cx="345010" cy="0"/>
          </a:xfrm>
          <a:prstGeom prst="straightConnector1">
            <a:avLst/>
          </a:prstGeom>
          <a:noFill/>
          <a:ln w="285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8" name="Google Shape;298;p26"/>
          <p:cNvSpPr txBox="1"/>
          <p:nvPr/>
        </p:nvSpPr>
        <p:spPr>
          <a:xfrm>
            <a:off x="11597625" y="5502145"/>
            <a:ext cx="2255550" cy="10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Week of 18th Nov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Interviews</a:t>
            </a:r>
            <a:endParaRPr/>
          </a:p>
        </p:txBody>
      </p:sp>
      <p:sp>
        <p:nvSpPr>
          <p:cNvPr id="299" name="Google Shape;299;p26"/>
          <p:cNvSpPr txBox="1"/>
          <p:nvPr/>
        </p:nvSpPr>
        <p:spPr>
          <a:xfrm>
            <a:off x="14264625" y="3783406"/>
            <a:ext cx="2255550" cy="101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Early Dec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Winners announced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7"/>
          <p:cNvSpPr/>
          <p:nvPr/>
        </p:nvSpPr>
        <p:spPr>
          <a:xfrm>
            <a:off x="0" y="177721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9998" r="-27" b="-999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27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27"/>
          <p:cNvSpPr txBox="1"/>
          <p:nvPr/>
        </p:nvSpPr>
        <p:spPr>
          <a:xfrm>
            <a:off x="1028700" y="328522"/>
            <a:ext cx="9938521" cy="91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Interviews</a:t>
            </a:r>
            <a:endParaRPr/>
          </a:p>
        </p:txBody>
      </p:sp>
      <p:sp>
        <p:nvSpPr>
          <p:cNvPr id="311" name="Google Shape;311;p27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27"/>
          <p:cNvSpPr/>
          <p:nvPr/>
        </p:nvSpPr>
        <p:spPr>
          <a:xfrm>
            <a:off x="0" y="1928306"/>
            <a:ext cx="7281672" cy="9082564"/>
          </a:xfrm>
          <a:custGeom>
            <a:avLst/>
            <a:gdLst/>
            <a:ahLst/>
            <a:cxnLst/>
            <a:rect l="l" t="t" r="r" b="b"/>
            <a:pathLst>
              <a:path w="9708896" h="12110085" extrusionOk="0">
                <a:moveTo>
                  <a:pt x="0" y="0"/>
                </a:moveTo>
                <a:lnTo>
                  <a:pt x="9708896" y="0"/>
                </a:lnTo>
                <a:lnTo>
                  <a:pt x="9708896" y="12110085"/>
                </a:lnTo>
                <a:lnTo>
                  <a:pt x="0" y="121100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27"/>
          <p:cNvSpPr txBox="1"/>
          <p:nvPr/>
        </p:nvSpPr>
        <p:spPr>
          <a:xfrm>
            <a:off x="228600" y="2591026"/>
            <a:ext cx="6553200" cy="6463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61950" marR="0" lvl="1" indent="-190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30 minutes long at consulate in region of application </a:t>
            </a:r>
            <a:endParaRPr/>
          </a:p>
          <a:p>
            <a:pPr marL="361950" marR="0" lvl="1" indent="-1809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61950" marR="0" lvl="1" indent="-190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Travel costs are covered by the Marshall Commission (no international flights)</a:t>
            </a:r>
            <a:endParaRPr/>
          </a:p>
          <a:p>
            <a:pPr marL="361950" marR="0" lvl="1" indent="-1809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61950" marR="0" lvl="1" indent="-190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Most committee members are American and most are Marshall Scholars (though not a requirement)</a:t>
            </a:r>
            <a:endParaRPr/>
          </a:p>
          <a:p>
            <a:pPr marL="361950" marR="0" lvl="1" indent="-18097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61950" marR="0" lvl="1" indent="-1905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Char char="•"/>
            </a:pPr>
            <a:r>
              <a:rPr lang="en-US" sz="3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All thematic areas of expertise covered by selection committee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8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28"/>
          <p:cNvSpPr txBox="1"/>
          <p:nvPr/>
        </p:nvSpPr>
        <p:spPr>
          <a:xfrm>
            <a:off x="1028700" y="328522"/>
            <a:ext cx="9938521" cy="85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2024 Class at a Glance</a:t>
            </a:r>
            <a:endParaRPr/>
          </a:p>
        </p:txBody>
      </p:sp>
      <p:sp>
        <p:nvSpPr>
          <p:cNvPr id="324" name="Google Shape;324;p28"/>
          <p:cNvSpPr/>
          <p:nvPr/>
        </p:nvSpPr>
        <p:spPr>
          <a:xfrm>
            <a:off x="15167825" y="9797267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28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6" name="Google Shape;326;p28"/>
          <p:cNvGraphicFramePr/>
          <p:nvPr/>
        </p:nvGraphicFramePr>
        <p:xfrm>
          <a:off x="518959" y="291295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{8E584D5A-C737-432D-A755-E23ABBCA61F3}</a:tableStyleId>
              </a:tblPr>
              <a:tblGrid>
                <a:gridCol w="414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13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Type of University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Endorsed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Interviewed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Selected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7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Private </a:t>
                      </a:r>
                      <a:endParaRPr sz="1100" u="none" strike="noStrike" cap="none"/>
                    </a:p>
                    <a:p>
                      <a:pPr marL="0" marR="0" lvl="0" indent="0" algn="ctr" rtl="0">
                        <a:lnSpc>
                          <a:spcPct val="12000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99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(Research &amp; Liberal Arts)</a:t>
                      </a:r>
                      <a:endParaRPr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44.43%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42.5%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43.14%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7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State/Public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34.99%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21.88%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19.61%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Ivy League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15.11%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25.63%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29.41%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4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Service Academies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4.37%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8.75%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7.84%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9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9"/>
          <p:cNvSpPr txBox="1"/>
          <p:nvPr/>
        </p:nvSpPr>
        <p:spPr>
          <a:xfrm>
            <a:off x="1028700" y="328522"/>
            <a:ext cx="9938521" cy="859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2024 Class at a Glance</a:t>
            </a:r>
            <a:endParaRPr/>
          </a:p>
        </p:txBody>
      </p:sp>
      <p:sp>
        <p:nvSpPr>
          <p:cNvPr id="337" name="Google Shape;337;p29"/>
          <p:cNvSpPr/>
          <p:nvPr/>
        </p:nvSpPr>
        <p:spPr>
          <a:xfrm>
            <a:off x="15167825" y="9797267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9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29"/>
          <p:cNvSpPr txBox="1"/>
          <p:nvPr/>
        </p:nvSpPr>
        <p:spPr>
          <a:xfrm>
            <a:off x="110475" y="9513655"/>
            <a:ext cx="11475750" cy="1078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Tip: Your preferred UK university should be based on the type and strength of the degree programme you’re seeking</a:t>
            </a:r>
            <a:endParaRPr/>
          </a:p>
        </p:txBody>
      </p:sp>
      <p:graphicFrame>
        <p:nvGraphicFramePr>
          <p:cNvPr id="340" name="Google Shape;340;p29"/>
          <p:cNvGraphicFramePr/>
          <p:nvPr/>
        </p:nvGraphicFramePr>
        <p:xfrm>
          <a:off x="1656691" y="258234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{8E584D5A-C737-432D-A755-E23ABBCA61F3}</a:tableStyleId>
              </a:tblPr>
              <a:tblGrid>
                <a:gridCol w="763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2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Preferred UK Destination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Selected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4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Oxford &amp; Cambridge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52.94%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4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London Universities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21.57%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Other Universities in England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15.69%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8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Unis in Scotland, Wales and Northern Ireland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u="none" strike="noStrike" cap="none">
                          <a:solidFill>
                            <a:srgbClr val="000000"/>
                          </a:solidFill>
                          <a:latin typeface="Arimo"/>
                          <a:ea typeface="Arimo"/>
                          <a:cs typeface="Arimo"/>
                          <a:sym typeface="Arimo"/>
                        </a:rPr>
                        <a:t>9.8%</a:t>
                      </a:r>
                      <a:endParaRPr sz="1100" u="none" strike="noStrike" cap="none"/>
                    </a:p>
                  </a:txBody>
                  <a:tcPr marL="91450" marR="91450" marT="91450" marB="914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0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30"/>
          <p:cNvSpPr txBox="1"/>
          <p:nvPr/>
        </p:nvSpPr>
        <p:spPr>
          <a:xfrm>
            <a:off x="1028700" y="328522"/>
            <a:ext cx="9938521" cy="91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5 Tips for Choosing a UK University</a:t>
            </a:r>
            <a:endParaRPr/>
          </a:p>
        </p:txBody>
      </p:sp>
      <p:sp>
        <p:nvSpPr>
          <p:cNvPr id="351" name="Google Shape;351;p30"/>
          <p:cNvSpPr/>
          <p:nvPr/>
        </p:nvSpPr>
        <p:spPr>
          <a:xfrm>
            <a:off x="15167825" y="9797267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30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30"/>
          <p:cNvSpPr txBox="1"/>
          <p:nvPr/>
        </p:nvSpPr>
        <p:spPr>
          <a:xfrm>
            <a:off x="548625" y="2350750"/>
            <a:ext cx="17038350" cy="7714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82600" marR="0" lvl="1" indent="-254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Arial"/>
              <a:buChar char="•"/>
            </a:pPr>
            <a:r>
              <a:rPr lang="en-US" sz="4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Do your research</a:t>
            </a:r>
            <a:endParaRPr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Why you choose to apply for a university matters greatly to selection committees. Conduct thorough research on programmes in your academic field to choose a school you believe will best support your academic and professional goals.</a:t>
            </a:r>
            <a:endParaRPr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82600" marR="0" lvl="1" indent="-241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2. Talk to UK professors</a:t>
            </a:r>
            <a:endParaRPr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UK universities are home to some of the world’s leading researchers and professors. Consider reaching out to professors for information, advice or to seek assistance in developing a research plan.</a:t>
            </a:r>
            <a:endParaRPr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82600" marR="0" lvl="1" indent="-241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3. Consider universities outside London/Oxbridge</a:t>
            </a:r>
            <a:endParaRPr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The best programme for your interests might not always be found in London, Cambridge or Oxford. Many others UK universities offer a tailored academic experience and allow you to discover everything that makes British culture so unique.  You are are especially encouraged to consider the Marshall Partnership Universities.</a:t>
            </a:r>
            <a:endParaRPr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82600" marR="0" lvl="1" indent="-241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4. Develop an academic plan</a:t>
            </a:r>
            <a:endParaRPr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Develop a plan that demonstrates in your application (and to the selection committee) how you plan to make the most of your time in the UK.</a:t>
            </a:r>
            <a:endParaRPr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482600" marR="0" lvl="1" indent="-241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5. Remember, you can apply anywhere!</a:t>
            </a:r>
            <a:endParaRPr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The Marshall Scholarship enjoys partnership agreements with a host of British universities and colleges, who all subsidize or fully cover the costs of a scholarship. This effectively allows you to apply for any university in the country. The more that Marshall Scholars go to partner schools, the more scholarships we are able to offer on a yearly basis.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1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31"/>
          <p:cNvSpPr txBox="1"/>
          <p:nvPr/>
        </p:nvSpPr>
        <p:spPr>
          <a:xfrm>
            <a:off x="1028700" y="328522"/>
            <a:ext cx="9938521" cy="91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Partnership Schools</a:t>
            </a:r>
            <a:endParaRPr/>
          </a:p>
        </p:txBody>
      </p:sp>
      <p:sp>
        <p:nvSpPr>
          <p:cNvPr id="364" name="Google Shape;364;p31"/>
          <p:cNvSpPr/>
          <p:nvPr/>
        </p:nvSpPr>
        <p:spPr>
          <a:xfrm>
            <a:off x="15167825" y="9797267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31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31"/>
          <p:cNvSpPr txBox="1"/>
          <p:nvPr/>
        </p:nvSpPr>
        <p:spPr>
          <a:xfrm>
            <a:off x="685800" y="1943292"/>
            <a:ext cx="5498069" cy="7805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Balliol College, Oxford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Bath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Birmingham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Bradford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Bristol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Christ Church, Oxford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Christ’s College, Cambridge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Cardiff University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Dundee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(College of Life Sciences) 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(PhD only)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Durham University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East Anglia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Edinburgh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Exeter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Exeter College, Oxford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Glasgow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Gonville &amp; Caius, Cambridge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Guildhall School of Music &amp; Drama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Hull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Imperial College London</a:t>
            </a:r>
            <a:endParaRPr/>
          </a:p>
        </p:txBody>
      </p:sp>
      <p:sp>
        <p:nvSpPr>
          <p:cNvPr id="367" name="Google Shape;367;p31"/>
          <p:cNvSpPr txBox="1"/>
          <p:nvPr/>
        </p:nvSpPr>
        <p:spPr>
          <a:xfrm>
            <a:off x="6324600" y="1591394"/>
            <a:ext cx="4835360" cy="859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866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80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Keele University</a:t>
            </a:r>
            <a:endParaRPr/>
          </a:p>
          <a:p>
            <a:pPr marL="0" marR="0" lvl="0" indent="0" algn="ctr" rtl="0">
              <a:lnSpc>
                <a:spcPct val="1804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Kent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King's College, Cambridge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King's College London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Leeds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Lincoln College, Oxford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Liverpool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London School of Economics 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&amp; Political Science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London School of Hygiene 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&amp; Tropical Medicine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Magdalen College, Oxford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Magdalene College, Cambridge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Manchester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New College, Oxford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Newcastle University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Newnham College, Cambridge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Nottingham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Nuffield College, Oxford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Oriel College, Oxford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Queen Mary University of London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Queen's University Belfast</a:t>
            </a:r>
            <a:endParaRPr/>
          </a:p>
        </p:txBody>
      </p:sp>
      <p:sp>
        <p:nvSpPr>
          <p:cNvPr id="368" name="Google Shape;368;p31"/>
          <p:cNvSpPr txBox="1"/>
          <p:nvPr/>
        </p:nvSpPr>
        <p:spPr>
          <a:xfrm>
            <a:off x="11300691" y="1943292"/>
            <a:ext cx="5298929" cy="853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Reading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Pembroke College, Cambridge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Royal Holloway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Royal Northern College of Music (PhD Only)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School of Oriental 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&amp; African Studies (SOAS)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Sheffield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Somerville College, Oxford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Southampton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St Andrew's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St. John's College, Cambridge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Surrey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Sussex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Trinity College, Cambridge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Trinity College, Oxford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College, Oxford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College London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Warwick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York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3rd year partner: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Cambridge</a:t>
            </a:r>
            <a:endParaRPr/>
          </a:p>
          <a:p>
            <a:pPr marL="0" marR="0" lvl="0" indent="0" algn="ctr" rtl="0">
              <a:lnSpc>
                <a:spcPct val="1680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University of Oxford</a:t>
            </a:r>
            <a:endParaRPr/>
          </a:p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9208" r="-920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14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/>
          <p:cNvSpPr txBox="1"/>
          <p:nvPr/>
        </p:nvSpPr>
        <p:spPr>
          <a:xfrm>
            <a:off x="448224" y="1871156"/>
            <a:ext cx="12344400" cy="652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Who are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0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Marshall Scholars?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2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32"/>
          <p:cNvSpPr txBox="1"/>
          <p:nvPr/>
        </p:nvSpPr>
        <p:spPr>
          <a:xfrm>
            <a:off x="1028700" y="328522"/>
            <a:ext cx="9938521" cy="114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Scholarship Benefits</a:t>
            </a:r>
            <a:endParaRPr/>
          </a:p>
        </p:txBody>
      </p:sp>
      <p:sp>
        <p:nvSpPr>
          <p:cNvPr id="379" name="Google Shape;379;p32"/>
          <p:cNvSpPr/>
          <p:nvPr/>
        </p:nvSpPr>
        <p:spPr>
          <a:xfrm>
            <a:off x="15167825" y="9797267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32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32"/>
          <p:cNvSpPr/>
          <p:nvPr/>
        </p:nvSpPr>
        <p:spPr>
          <a:xfrm>
            <a:off x="838200" y="2461807"/>
            <a:ext cx="3326797" cy="3326702"/>
          </a:xfrm>
          <a:custGeom>
            <a:avLst/>
            <a:gdLst/>
            <a:ahLst/>
            <a:cxnLst/>
            <a:rect l="l" t="t" r="r" b="b"/>
            <a:pathLst>
              <a:path w="4435729" h="4435602" extrusionOk="0">
                <a:moveTo>
                  <a:pt x="4435729" y="2217801"/>
                </a:moveTo>
                <a:cubicBezTo>
                  <a:pt x="4435729" y="3442589"/>
                  <a:pt x="3442716" y="4435602"/>
                  <a:pt x="2217928" y="4435602"/>
                </a:cubicBezTo>
                <a:cubicBezTo>
                  <a:pt x="993140" y="4435602"/>
                  <a:pt x="0" y="3442716"/>
                  <a:pt x="0" y="2217801"/>
                </a:cubicBezTo>
                <a:cubicBezTo>
                  <a:pt x="0" y="992886"/>
                  <a:pt x="993013" y="0"/>
                  <a:pt x="2217801" y="0"/>
                </a:cubicBezTo>
                <a:cubicBezTo>
                  <a:pt x="3442589" y="0"/>
                  <a:pt x="4435729" y="993013"/>
                  <a:pt x="4435729" y="2217801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8843" r="-3883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32"/>
          <p:cNvSpPr/>
          <p:nvPr/>
        </p:nvSpPr>
        <p:spPr>
          <a:xfrm>
            <a:off x="5105400" y="2461806"/>
            <a:ext cx="3326797" cy="3326702"/>
          </a:xfrm>
          <a:custGeom>
            <a:avLst/>
            <a:gdLst/>
            <a:ahLst/>
            <a:cxnLst/>
            <a:rect l="l" t="t" r="r" b="b"/>
            <a:pathLst>
              <a:path w="4435729" h="4435602" extrusionOk="0">
                <a:moveTo>
                  <a:pt x="4435729" y="2217801"/>
                </a:moveTo>
                <a:cubicBezTo>
                  <a:pt x="4435729" y="3442589"/>
                  <a:pt x="3442716" y="4435602"/>
                  <a:pt x="2217928" y="4435602"/>
                </a:cubicBezTo>
                <a:cubicBezTo>
                  <a:pt x="993140" y="4435602"/>
                  <a:pt x="0" y="3442716"/>
                  <a:pt x="0" y="2217801"/>
                </a:cubicBezTo>
                <a:cubicBezTo>
                  <a:pt x="0" y="992886"/>
                  <a:pt x="993013" y="0"/>
                  <a:pt x="2217801" y="0"/>
                </a:cubicBezTo>
                <a:cubicBezTo>
                  <a:pt x="3442589" y="0"/>
                  <a:pt x="4435729" y="993013"/>
                  <a:pt x="4435729" y="2217801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34669" r="-3466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32"/>
          <p:cNvSpPr/>
          <p:nvPr/>
        </p:nvSpPr>
        <p:spPr>
          <a:xfrm>
            <a:off x="9372600" y="2536045"/>
            <a:ext cx="3326797" cy="3326702"/>
          </a:xfrm>
          <a:custGeom>
            <a:avLst/>
            <a:gdLst/>
            <a:ahLst/>
            <a:cxnLst/>
            <a:rect l="l" t="t" r="r" b="b"/>
            <a:pathLst>
              <a:path w="4435729" h="4435602" extrusionOk="0">
                <a:moveTo>
                  <a:pt x="4435729" y="2217801"/>
                </a:moveTo>
                <a:cubicBezTo>
                  <a:pt x="4435729" y="3442589"/>
                  <a:pt x="3442716" y="4435602"/>
                  <a:pt x="2217928" y="4435602"/>
                </a:cubicBezTo>
                <a:cubicBezTo>
                  <a:pt x="993140" y="4435602"/>
                  <a:pt x="0" y="3442716"/>
                  <a:pt x="0" y="2217801"/>
                </a:cubicBezTo>
                <a:cubicBezTo>
                  <a:pt x="0" y="992886"/>
                  <a:pt x="993013" y="0"/>
                  <a:pt x="2217801" y="0"/>
                </a:cubicBezTo>
                <a:cubicBezTo>
                  <a:pt x="3442589" y="0"/>
                  <a:pt x="4435729" y="993013"/>
                  <a:pt x="4435729" y="2217801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40176" r="-4017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2"/>
          <p:cNvSpPr/>
          <p:nvPr/>
        </p:nvSpPr>
        <p:spPr>
          <a:xfrm>
            <a:off x="13639800" y="2536045"/>
            <a:ext cx="3326797" cy="3326702"/>
          </a:xfrm>
          <a:custGeom>
            <a:avLst/>
            <a:gdLst/>
            <a:ahLst/>
            <a:cxnLst/>
            <a:rect l="l" t="t" r="r" b="b"/>
            <a:pathLst>
              <a:path w="4435729" h="4435602" extrusionOk="0">
                <a:moveTo>
                  <a:pt x="4435729" y="2217801"/>
                </a:moveTo>
                <a:cubicBezTo>
                  <a:pt x="4435729" y="3442589"/>
                  <a:pt x="3442716" y="4435602"/>
                  <a:pt x="2217928" y="4435602"/>
                </a:cubicBezTo>
                <a:cubicBezTo>
                  <a:pt x="993140" y="4435602"/>
                  <a:pt x="0" y="3442716"/>
                  <a:pt x="0" y="2217801"/>
                </a:cubicBezTo>
                <a:cubicBezTo>
                  <a:pt x="0" y="992886"/>
                  <a:pt x="993013" y="0"/>
                  <a:pt x="2217801" y="0"/>
                </a:cubicBezTo>
                <a:cubicBezTo>
                  <a:pt x="3442589" y="0"/>
                  <a:pt x="4435729" y="993013"/>
                  <a:pt x="4435729" y="2217801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l="-84960" r="-8496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32"/>
          <p:cNvSpPr txBox="1"/>
          <p:nvPr/>
        </p:nvSpPr>
        <p:spPr>
          <a:xfrm>
            <a:off x="929624" y="6246475"/>
            <a:ext cx="3143905" cy="77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Full payment </a:t>
            </a:r>
            <a:endParaRPr/>
          </a:p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of tuition</a:t>
            </a:r>
            <a:endParaRPr/>
          </a:p>
        </p:txBody>
      </p:sp>
      <p:sp>
        <p:nvSpPr>
          <p:cNvPr id="386" name="Google Shape;386;p32"/>
          <p:cNvSpPr txBox="1"/>
          <p:nvPr/>
        </p:nvSpPr>
        <p:spPr>
          <a:xfrm>
            <a:off x="5196825" y="6246475"/>
            <a:ext cx="3143905" cy="779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Airfare</a:t>
            </a:r>
            <a:endParaRPr/>
          </a:p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To/from the US</a:t>
            </a:r>
            <a:endParaRPr/>
          </a:p>
        </p:txBody>
      </p:sp>
      <p:sp>
        <p:nvSpPr>
          <p:cNvPr id="387" name="Google Shape;387;p32"/>
          <p:cNvSpPr txBox="1"/>
          <p:nvPr/>
        </p:nvSpPr>
        <p:spPr>
          <a:xfrm>
            <a:off x="9464025" y="6438835"/>
            <a:ext cx="3143905" cy="395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Living Allowance</a:t>
            </a:r>
            <a:endParaRPr/>
          </a:p>
        </p:txBody>
      </p:sp>
      <p:sp>
        <p:nvSpPr>
          <p:cNvPr id="388" name="Google Shape;388;p32"/>
          <p:cNvSpPr txBox="1"/>
          <p:nvPr/>
        </p:nvSpPr>
        <p:spPr>
          <a:xfrm>
            <a:off x="13844429" y="6438835"/>
            <a:ext cx="3143905" cy="361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Additional Support</a:t>
            </a:r>
            <a:endParaRPr/>
          </a:p>
        </p:txBody>
      </p:sp>
      <p:sp>
        <p:nvSpPr>
          <p:cNvPr id="389" name="Google Shape;389;p32"/>
          <p:cNvSpPr txBox="1"/>
          <p:nvPr/>
        </p:nvSpPr>
        <p:spPr>
          <a:xfrm>
            <a:off x="13889650" y="7346718"/>
            <a:ext cx="3143905" cy="1958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Up to $4000 for:</a:t>
            </a:r>
            <a:endParaRPr/>
          </a:p>
          <a:p>
            <a:pPr marL="217170" marR="0" lvl="1" indent="-114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Approved travel in connection with studies</a:t>
            </a:r>
            <a:endParaRPr/>
          </a:p>
          <a:p>
            <a:pPr marL="217170" marR="0" lvl="1" indent="-114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Commuter travel</a:t>
            </a:r>
            <a:endParaRPr/>
          </a:p>
          <a:p>
            <a:pPr marL="217170" marR="0" lvl="1" indent="-114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Thesis prep</a:t>
            </a:r>
            <a:endParaRPr/>
          </a:p>
          <a:p>
            <a:pPr marL="217170" marR="0" lvl="1" indent="-1143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Font typeface="Arial"/>
              <a:buChar char="•"/>
            </a:pPr>
            <a:r>
              <a:rPr lang="en-US" sz="18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Shipping property to/from the US</a:t>
            </a:r>
            <a:endParaRPr/>
          </a:p>
        </p:txBody>
      </p:sp>
      <p:sp>
        <p:nvSpPr>
          <p:cNvPr id="390" name="Google Shape;390;p32"/>
          <p:cNvSpPr txBox="1"/>
          <p:nvPr/>
        </p:nvSpPr>
        <p:spPr>
          <a:xfrm>
            <a:off x="9035423" y="6824489"/>
            <a:ext cx="4001109" cy="112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London: $1,652/month Rest of UK: $1,347/month</a:t>
            </a:r>
            <a:endParaRPr/>
          </a:p>
          <a:p>
            <a:pPr marL="0" marR="0" lvl="0" indent="0" algn="ctr" rtl="0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99" b="1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3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33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33"/>
          <p:cNvSpPr txBox="1"/>
          <p:nvPr/>
        </p:nvSpPr>
        <p:spPr>
          <a:xfrm>
            <a:off x="1028700" y="328522"/>
            <a:ext cx="9938521" cy="91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Resources</a:t>
            </a:r>
            <a:endParaRPr/>
          </a:p>
        </p:txBody>
      </p:sp>
      <p:sp>
        <p:nvSpPr>
          <p:cNvPr id="402" name="Google Shape;402;p33"/>
          <p:cNvSpPr/>
          <p:nvPr/>
        </p:nvSpPr>
        <p:spPr>
          <a:xfrm>
            <a:off x="11677157" y="2518797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extrusionOk="0">
                <a:moveTo>
                  <a:pt x="0" y="0"/>
                </a:moveTo>
                <a:lnTo>
                  <a:pt x="838200" y="0"/>
                </a:lnTo>
                <a:lnTo>
                  <a:pt x="8382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33"/>
          <p:cNvSpPr/>
          <p:nvPr/>
        </p:nvSpPr>
        <p:spPr>
          <a:xfrm>
            <a:off x="11664232" y="3877424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extrusionOk="0">
                <a:moveTo>
                  <a:pt x="0" y="0"/>
                </a:moveTo>
                <a:lnTo>
                  <a:pt x="838200" y="0"/>
                </a:lnTo>
                <a:lnTo>
                  <a:pt x="8382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33"/>
          <p:cNvSpPr/>
          <p:nvPr/>
        </p:nvSpPr>
        <p:spPr>
          <a:xfrm>
            <a:off x="11664232" y="5945477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extrusionOk="0">
                <a:moveTo>
                  <a:pt x="0" y="0"/>
                </a:moveTo>
                <a:lnTo>
                  <a:pt x="838200" y="0"/>
                </a:lnTo>
                <a:lnTo>
                  <a:pt x="8382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33"/>
          <p:cNvSpPr/>
          <p:nvPr/>
        </p:nvSpPr>
        <p:spPr>
          <a:xfrm>
            <a:off x="11677157" y="7349103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extrusionOk="0">
                <a:moveTo>
                  <a:pt x="0" y="0"/>
                </a:moveTo>
                <a:lnTo>
                  <a:pt x="838200" y="0"/>
                </a:lnTo>
                <a:lnTo>
                  <a:pt x="8382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3"/>
          <p:cNvSpPr txBox="1"/>
          <p:nvPr/>
        </p:nvSpPr>
        <p:spPr>
          <a:xfrm>
            <a:off x="12752875" y="2691672"/>
            <a:ext cx="5303550" cy="62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Visit marshallscholarship.org for more info on the scholarship and requirements </a:t>
            </a:r>
            <a:endParaRPr/>
          </a:p>
        </p:txBody>
      </p:sp>
      <p:sp>
        <p:nvSpPr>
          <p:cNvPr id="407" name="Google Shape;407;p33"/>
          <p:cNvSpPr/>
          <p:nvPr/>
        </p:nvSpPr>
        <p:spPr>
          <a:xfrm>
            <a:off x="0" y="1928306"/>
            <a:ext cx="11505214" cy="8358694"/>
          </a:xfrm>
          <a:custGeom>
            <a:avLst/>
            <a:gdLst/>
            <a:ahLst/>
            <a:cxnLst/>
            <a:rect l="l" t="t" r="r" b="b"/>
            <a:pathLst>
              <a:path w="11505214" h="8358694" extrusionOk="0">
                <a:moveTo>
                  <a:pt x="0" y="0"/>
                </a:moveTo>
                <a:lnTo>
                  <a:pt x="11505214" y="0"/>
                </a:lnTo>
                <a:lnTo>
                  <a:pt x="11505214" y="8358694"/>
                </a:lnTo>
                <a:lnTo>
                  <a:pt x="0" y="8358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33"/>
          <p:cNvSpPr txBox="1"/>
          <p:nvPr/>
        </p:nvSpPr>
        <p:spPr>
          <a:xfrm>
            <a:off x="12752875" y="3987750"/>
            <a:ext cx="5303550" cy="1549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Use the Online Course Tool Finder to research UK universities and programmes for your application:</a:t>
            </a:r>
            <a:endParaRPr/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https://www.marshallscholarship.org/apply/course-search</a:t>
            </a:r>
            <a:endParaRPr/>
          </a:p>
        </p:txBody>
      </p:sp>
      <p:sp>
        <p:nvSpPr>
          <p:cNvPr id="409" name="Google Shape;409;p33"/>
          <p:cNvSpPr txBox="1"/>
          <p:nvPr/>
        </p:nvSpPr>
        <p:spPr>
          <a:xfrm>
            <a:off x="12776938" y="6046809"/>
            <a:ext cx="5303550" cy="62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Visit your university’s Fellowship or Merit Awards Office</a:t>
            </a:r>
            <a:endParaRPr/>
          </a:p>
        </p:txBody>
      </p:sp>
      <p:sp>
        <p:nvSpPr>
          <p:cNvPr id="410" name="Google Shape;410;p33"/>
          <p:cNvSpPr txBox="1"/>
          <p:nvPr/>
        </p:nvSpPr>
        <p:spPr>
          <a:xfrm>
            <a:off x="12752875" y="7481886"/>
            <a:ext cx="5303550" cy="626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Follow @MarshallScholar and @UKinUSA on Instagram and Twitter</a:t>
            </a:r>
            <a:endParaRPr/>
          </a:p>
        </p:txBody>
      </p:sp>
      <p:sp>
        <p:nvSpPr>
          <p:cNvPr id="411" name="Google Shape;411;p33"/>
          <p:cNvSpPr/>
          <p:nvPr/>
        </p:nvSpPr>
        <p:spPr>
          <a:xfrm>
            <a:off x="11677157" y="8752729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extrusionOk="0">
                <a:moveTo>
                  <a:pt x="0" y="0"/>
                </a:moveTo>
                <a:lnTo>
                  <a:pt x="838200" y="0"/>
                </a:lnTo>
                <a:lnTo>
                  <a:pt x="8382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3"/>
          <p:cNvSpPr txBox="1"/>
          <p:nvPr/>
        </p:nvSpPr>
        <p:spPr>
          <a:xfrm>
            <a:off x="12752875" y="8854061"/>
            <a:ext cx="5303550" cy="318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Email us at </a:t>
            </a:r>
            <a:r>
              <a:rPr lang="en-US" sz="2000" b="1" u="sng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Apps@marshallscholarship.org</a:t>
            </a:r>
            <a:r>
              <a:rPr lang="en-US" sz="20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4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4"/>
          <p:cNvSpPr txBox="1"/>
          <p:nvPr/>
        </p:nvSpPr>
        <p:spPr>
          <a:xfrm>
            <a:off x="1028700" y="328522"/>
            <a:ext cx="9938521" cy="1141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Consular Contacts</a:t>
            </a:r>
            <a:endParaRPr/>
          </a:p>
        </p:txBody>
      </p:sp>
      <p:sp>
        <p:nvSpPr>
          <p:cNvPr id="423" name="Google Shape;423;p34"/>
          <p:cNvSpPr/>
          <p:nvPr/>
        </p:nvSpPr>
        <p:spPr>
          <a:xfrm>
            <a:off x="15167825" y="9797267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34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8800" y="2198688"/>
            <a:ext cx="6400800" cy="763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 rot="5400000">
            <a:off x="8215579" y="143143"/>
            <a:ext cx="1928336" cy="18359437"/>
          </a:xfrm>
          <a:custGeom>
            <a:avLst/>
            <a:gdLst/>
            <a:ahLst/>
            <a:cxnLst/>
            <a:rect l="l" t="t" r="r" b="b"/>
            <a:pathLst>
              <a:path w="2571115" h="24479250" extrusionOk="0">
                <a:moveTo>
                  <a:pt x="0" y="0"/>
                </a:moveTo>
                <a:lnTo>
                  <a:pt x="2571115" y="0"/>
                </a:lnTo>
                <a:lnTo>
                  <a:pt x="2571115" y="24479250"/>
                </a:lnTo>
                <a:lnTo>
                  <a:pt x="0" y="2447925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/>
          <p:nvPr/>
        </p:nvSpPr>
        <p:spPr>
          <a:xfrm>
            <a:off x="6121159" y="0"/>
            <a:ext cx="6117148" cy="8358693"/>
          </a:xfrm>
          <a:custGeom>
            <a:avLst/>
            <a:gdLst/>
            <a:ahLst/>
            <a:cxnLst/>
            <a:rect l="l" t="t" r="r" b="b"/>
            <a:pathLst>
              <a:path w="6117148" h="8358693" extrusionOk="0">
                <a:moveTo>
                  <a:pt x="0" y="0"/>
                </a:moveTo>
                <a:lnTo>
                  <a:pt x="6117148" y="0"/>
                </a:lnTo>
                <a:lnTo>
                  <a:pt x="6117148" y="8358693"/>
                </a:lnTo>
                <a:lnTo>
                  <a:pt x="0" y="8358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6568" r="-5838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/>
          <p:cNvSpPr/>
          <p:nvPr/>
        </p:nvSpPr>
        <p:spPr>
          <a:xfrm>
            <a:off x="0" y="0"/>
            <a:ext cx="6117148" cy="8358693"/>
          </a:xfrm>
          <a:custGeom>
            <a:avLst/>
            <a:gdLst/>
            <a:ahLst/>
            <a:cxnLst/>
            <a:rect l="l" t="t" r="r" b="b"/>
            <a:pathLst>
              <a:path w="6117148" h="8358693" extrusionOk="0">
                <a:moveTo>
                  <a:pt x="0" y="0"/>
                </a:moveTo>
                <a:lnTo>
                  <a:pt x="6117148" y="0"/>
                </a:lnTo>
                <a:lnTo>
                  <a:pt x="6117148" y="8358693"/>
                </a:lnTo>
                <a:lnTo>
                  <a:pt x="0" y="8358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4820" r="-1378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5"/>
          <p:cNvSpPr/>
          <p:nvPr/>
        </p:nvSpPr>
        <p:spPr>
          <a:xfrm>
            <a:off x="12238307" y="0"/>
            <a:ext cx="6049693" cy="8358693"/>
          </a:xfrm>
          <a:custGeom>
            <a:avLst/>
            <a:gdLst/>
            <a:ahLst/>
            <a:cxnLst/>
            <a:rect l="l" t="t" r="r" b="b"/>
            <a:pathLst>
              <a:path w="6049693" h="8358693" extrusionOk="0">
                <a:moveTo>
                  <a:pt x="0" y="0"/>
                </a:moveTo>
                <a:lnTo>
                  <a:pt x="6049693" y="0"/>
                </a:lnTo>
                <a:lnTo>
                  <a:pt x="6049693" y="8358693"/>
                </a:lnTo>
                <a:lnTo>
                  <a:pt x="0" y="83586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64791" r="-4235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825385" y="7882443"/>
            <a:ext cx="4466379" cy="201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Advocates</a:t>
            </a:r>
            <a:endParaRPr/>
          </a:p>
        </p:txBody>
      </p:sp>
      <p:sp>
        <p:nvSpPr>
          <p:cNvPr id="121" name="Google Shape;121;p15"/>
          <p:cNvSpPr txBox="1"/>
          <p:nvPr/>
        </p:nvSpPr>
        <p:spPr>
          <a:xfrm>
            <a:off x="7121554" y="7966015"/>
            <a:ext cx="3838952" cy="138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Soldiers</a:t>
            </a:r>
            <a:endParaRPr/>
          </a:p>
        </p:txBody>
      </p:sp>
      <p:sp>
        <p:nvSpPr>
          <p:cNvPr id="122" name="Google Shape;122;p15"/>
          <p:cNvSpPr txBox="1"/>
          <p:nvPr/>
        </p:nvSpPr>
        <p:spPr>
          <a:xfrm>
            <a:off x="13111456" y="7966015"/>
            <a:ext cx="4275758" cy="201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Innovators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/>
          <p:nvPr/>
        </p:nvSpPr>
        <p:spPr>
          <a:xfrm>
            <a:off x="12234296" y="-296664"/>
            <a:ext cx="7297384" cy="10642912"/>
          </a:xfrm>
          <a:custGeom>
            <a:avLst/>
            <a:gdLst/>
            <a:ahLst/>
            <a:cxnLst/>
            <a:rect l="l" t="t" r="r" b="b"/>
            <a:pathLst>
              <a:path w="7297384" h="10642912" extrusionOk="0">
                <a:moveTo>
                  <a:pt x="0" y="0"/>
                </a:moveTo>
                <a:lnTo>
                  <a:pt x="7297384" y="0"/>
                </a:lnTo>
                <a:lnTo>
                  <a:pt x="7297384" y="10642912"/>
                </a:lnTo>
                <a:lnTo>
                  <a:pt x="0" y="106429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41012" r="-18030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6"/>
          <p:cNvSpPr/>
          <p:nvPr/>
        </p:nvSpPr>
        <p:spPr>
          <a:xfrm rot="5400000">
            <a:off x="8179846" y="209851"/>
            <a:ext cx="1928336" cy="18359437"/>
          </a:xfrm>
          <a:custGeom>
            <a:avLst/>
            <a:gdLst/>
            <a:ahLst/>
            <a:cxnLst/>
            <a:rect l="l" t="t" r="r" b="b"/>
            <a:pathLst>
              <a:path w="2571115" h="24479250" extrusionOk="0">
                <a:moveTo>
                  <a:pt x="0" y="0"/>
                </a:moveTo>
                <a:lnTo>
                  <a:pt x="2571115" y="0"/>
                </a:lnTo>
                <a:lnTo>
                  <a:pt x="2571115" y="24479250"/>
                </a:lnTo>
                <a:lnTo>
                  <a:pt x="0" y="2447925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6268" y="0"/>
            <a:ext cx="6050583" cy="8425402"/>
          </a:xfrm>
          <a:custGeom>
            <a:avLst/>
            <a:gdLst/>
            <a:ahLst/>
            <a:cxnLst/>
            <a:rect l="l" t="t" r="r" b="b"/>
            <a:pathLst>
              <a:path w="6050583" h="8425402" extrusionOk="0">
                <a:moveTo>
                  <a:pt x="0" y="0"/>
                </a:moveTo>
                <a:lnTo>
                  <a:pt x="6050583" y="0"/>
                </a:lnTo>
                <a:lnTo>
                  <a:pt x="6050583" y="8425402"/>
                </a:lnTo>
                <a:lnTo>
                  <a:pt x="0" y="8425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81851" r="-4616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6"/>
          <p:cNvSpPr/>
          <p:nvPr/>
        </p:nvSpPr>
        <p:spPr>
          <a:xfrm>
            <a:off x="6123416" y="0"/>
            <a:ext cx="6110880" cy="8425402"/>
          </a:xfrm>
          <a:custGeom>
            <a:avLst/>
            <a:gdLst/>
            <a:ahLst/>
            <a:cxnLst/>
            <a:rect l="l" t="t" r="r" b="b"/>
            <a:pathLst>
              <a:path w="6110880" h="8425402" extrusionOk="0">
                <a:moveTo>
                  <a:pt x="0" y="0"/>
                </a:moveTo>
                <a:lnTo>
                  <a:pt x="6110880" y="0"/>
                </a:lnTo>
                <a:lnTo>
                  <a:pt x="6110880" y="8425402"/>
                </a:lnTo>
                <a:lnTo>
                  <a:pt x="0" y="84254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5718" r="-4577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6268" y="8640374"/>
            <a:ext cx="6117148" cy="141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EE6"/>
                </a:solidFill>
                <a:latin typeface="Arimo"/>
                <a:ea typeface="Arimo"/>
                <a:cs typeface="Arimo"/>
                <a:sym typeface="Arimo"/>
              </a:rPr>
              <a:t>Community </a:t>
            </a:r>
            <a:endParaRPr/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FFFEE6"/>
                </a:solidFill>
                <a:latin typeface="Arimo"/>
                <a:ea typeface="Arimo"/>
                <a:cs typeface="Arimo"/>
                <a:sym typeface="Arimo"/>
              </a:rPr>
              <a:t>Leaders</a:t>
            </a:r>
            <a:endParaRPr/>
          </a:p>
        </p:txBody>
      </p:sp>
      <p:sp>
        <p:nvSpPr>
          <p:cNvPr id="136" name="Google Shape;136;p16"/>
          <p:cNvSpPr txBox="1"/>
          <p:nvPr/>
        </p:nvSpPr>
        <p:spPr>
          <a:xfrm>
            <a:off x="7412757" y="7987034"/>
            <a:ext cx="3858002" cy="201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EE6"/>
                </a:solidFill>
                <a:latin typeface="Arimo"/>
                <a:ea typeface="Arimo"/>
                <a:cs typeface="Arimo"/>
                <a:sym typeface="Arimo"/>
              </a:rPr>
              <a:t>Musicians</a:t>
            </a:r>
            <a:endParaRPr/>
          </a:p>
        </p:txBody>
      </p:sp>
      <p:sp>
        <p:nvSpPr>
          <p:cNvPr id="137" name="Google Shape;137;p16"/>
          <p:cNvSpPr txBox="1"/>
          <p:nvPr/>
        </p:nvSpPr>
        <p:spPr>
          <a:xfrm>
            <a:off x="13079470" y="7972116"/>
            <a:ext cx="4275758" cy="2018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999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rgbClr val="FFFEE6"/>
                </a:solidFill>
                <a:latin typeface="Arimo"/>
                <a:ea typeface="Arimo"/>
                <a:cs typeface="Arimo"/>
                <a:sym typeface="Arimo"/>
              </a:rPr>
              <a:t>Authors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7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/>
          <p:nvPr/>
        </p:nvSpPr>
        <p:spPr>
          <a:xfrm>
            <a:off x="-24063" y="1928306"/>
            <a:ext cx="18312063" cy="8358694"/>
          </a:xfrm>
          <a:custGeom>
            <a:avLst/>
            <a:gdLst/>
            <a:ahLst/>
            <a:cxnLst/>
            <a:rect l="l" t="t" r="r" b="b"/>
            <a:pathLst>
              <a:path w="18312063" h="8358694" extrusionOk="0">
                <a:moveTo>
                  <a:pt x="0" y="0"/>
                </a:moveTo>
                <a:lnTo>
                  <a:pt x="18312063" y="0"/>
                </a:lnTo>
                <a:lnTo>
                  <a:pt x="18312063" y="8358694"/>
                </a:lnTo>
                <a:lnTo>
                  <a:pt x="0" y="8358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31037" b="-3326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-24063" y="-855532"/>
            <a:ext cx="6705600" cy="2478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30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Diverse Community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8"/>
          <p:cNvSpPr/>
          <p:nvPr/>
        </p:nvSpPr>
        <p:spPr>
          <a:xfrm>
            <a:off x="15167825" y="9769533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8"/>
          <p:cNvSpPr txBox="1"/>
          <p:nvPr/>
        </p:nvSpPr>
        <p:spPr>
          <a:xfrm>
            <a:off x="8095593" y="3351158"/>
            <a:ext cx="9677400" cy="514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975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Established in 1953</a:t>
            </a:r>
            <a:endParaRPr/>
          </a:p>
          <a:p>
            <a:pPr marL="0" marR="0" lvl="0" indent="0" algn="l" rtl="0">
              <a:lnSpc>
                <a:spcPct val="921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500" b="1">
              <a:solidFill>
                <a:srgbClr val="01206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15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The UK Parliament created the programme as a thank you for US economic aid post-WWII, under the ”Marshall Plan”</a:t>
            </a:r>
            <a:endParaRPr/>
          </a:p>
          <a:p>
            <a:pPr marL="0" marR="0" lvl="0" indent="0" algn="l" rtl="0">
              <a:lnSpc>
                <a:spcPct val="1154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00">
              <a:solidFill>
                <a:srgbClr val="01206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0" marR="0" lvl="0" indent="0" algn="l" rtl="0">
              <a:lnSpc>
                <a:spcPct val="115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Goal: ”To enable intellectually distinguished young Americans, who will become their country’s future leaders and decision makers, to study in the UK.”</a:t>
            </a:r>
            <a:endParaRPr/>
          </a:p>
        </p:txBody>
      </p:sp>
      <p:sp>
        <p:nvSpPr>
          <p:cNvPr id="161" name="Google Shape;161;p18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8"/>
          <p:cNvSpPr txBox="1"/>
          <p:nvPr/>
        </p:nvSpPr>
        <p:spPr>
          <a:xfrm>
            <a:off x="1028700" y="328522"/>
            <a:ext cx="9938521" cy="91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 Brief History</a:t>
            </a:r>
            <a:endParaRPr/>
          </a:p>
        </p:txBody>
      </p:sp>
      <p:sp>
        <p:nvSpPr>
          <p:cNvPr id="163" name="Google Shape;163;p18"/>
          <p:cNvSpPr/>
          <p:nvPr/>
        </p:nvSpPr>
        <p:spPr>
          <a:xfrm>
            <a:off x="0" y="1928306"/>
            <a:ext cx="7162800" cy="8386588"/>
          </a:xfrm>
          <a:custGeom>
            <a:avLst/>
            <a:gdLst/>
            <a:ahLst/>
            <a:cxnLst/>
            <a:rect l="l" t="t" r="r" b="b"/>
            <a:pathLst>
              <a:path w="7162800" h="8386588" extrusionOk="0">
                <a:moveTo>
                  <a:pt x="0" y="0"/>
                </a:moveTo>
                <a:lnTo>
                  <a:pt x="7162800" y="0"/>
                </a:lnTo>
                <a:lnTo>
                  <a:pt x="7162800" y="8386588"/>
                </a:lnTo>
                <a:lnTo>
                  <a:pt x="0" y="83865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940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4511025" y="9963368"/>
            <a:ext cx="3169950" cy="277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General George C. Marshall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827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/>
          <p:nvPr/>
        </p:nvSpPr>
        <p:spPr>
          <a:xfrm>
            <a:off x="0" y="9525"/>
            <a:ext cx="18288001" cy="12184380"/>
          </a:xfrm>
          <a:custGeom>
            <a:avLst/>
            <a:gdLst/>
            <a:ahLst/>
            <a:cxnLst/>
            <a:rect l="l" t="t" r="r" b="b"/>
            <a:pathLst>
              <a:path w="18288001" h="12184380" extrusionOk="0">
                <a:moveTo>
                  <a:pt x="0" y="0"/>
                </a:moveTo>
                <a:lnTo>
                  <a:pt x="18288001" y="0"/>
                </a:lnTo>
                <a:lnTo>
                  <a:pt x="18288001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19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9"/>
          <p:cNvSpPr txBox="1"/>
          <p:nvPr/>
        </p:nvSpPr>
        <p:spPr>
          <a:xfrm>
            <a:off x="1028700" y="328522"/>
            <a:ext cx="9938521" cy="91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Eligibility</a:t>
            </a:r>
            <a:endParaRPr/>
          </a:p>
        </p:txBody>
      </p:sp>
      <p:sp>
        <p:nvSpPr>
          <p:cNvPr id="176" name="Google Shape;176;p19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9"/>
          <p:cNvSpPr/>
          <p:nvPr/>
        </p:nvSpPr>
        <p:spPr>
          <a:xfrm>
            <a:off x="11006328" y="1937832"/>
            <a:ext cx="7281672" cy="10265569"/>
          </a:xfrm>
          <a:custGeom>
            <a:avLst/>
            <a:gdLst/>
            <a:ahLst/>
            <a:cxnLst/>
            <a:rect l="l" t="t" r="r" b="b"/>
            <a:pathLst>
              <a:path w="9708896" h="13687425" extrusionOk="0">
                <a:moveTo>
                  <a:pt x="0" y="0"/>
                </a:moveTo>
                <a:lnTo>
                  <a:pt x="9708896" y="0"/>
                </a:lnTo>
                <a:lnTo>
                  <a:pt x="9708896" y="13687425"/>
                </a:lnTo>
                <a:lnTo>
                  <a:pt x="0" y="136874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19"/>
          <p:cNvSpPr txBox="1"/>
          <p:nvPr/>
        </p:nvSpPr>
        <p:spPr>
          <a:xfrm>
            <a:off x="11597625" y="3122275"/>
            <a:ext cx="6446550" cy="664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41300" marR="0" lvl="1" indent="-127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You must have graduated from your undergraduate institution </a:t>
            </a:r>
            <a:r>
              <a:rPr lang="en-US" sz="2000" b="1" i="0" u="sng" strike="noStrike" cap="none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after April 2022</a:t>
            </a:r>
            <a:endParaRPr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sng" strike="noStrike" cap="none" dirty="0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41300" marR="0" lvl="1" indent="-127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You must hold your first undergraduate degree from an accredited 4-year institution by </a:t>
            </a:r>
            <a:r>
              <a:rPr lang="en-US" sz="2000" b="1" i="0" u="sng" strike="noStrike" cap="none" dirty="0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September 2025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.</a:t>
            </a:r>
            <a:endParaRPr dirty="0"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41300" marR="0" lvl="1" indent="-127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You must be a US Citizen; </a:t>
            </a:r>
            <a:endParaRPr dirty="0"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41300" marR="0" lvl="1" indent="-127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You must hold an undergraduate GPA of </a:t>
            </a:r>
            <a:r>
              <a:rPr lang="en-US" sz="2000" b="1" i="0" u="sng" strike="noStrike" cap="none" dirty="0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3.7 or higher 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at time of application and graduation.</a:t>
            </a:r>
            <a:endParaRPr dirty="0"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41300" marR="0" lvl="1" indent="-1270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•"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You must not have studied or hold a degree equivalent qualification from a UK university, GSCE or A-levels taken at a school in the UK (study abroad OK)</a:t>
            </a:r>
            <a:endParaRPr dirty="0"/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  <a:p>
            <a:pPr marL="241300" marR="0" lvl="1" indent="-1206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00206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79" name="Google Shape;179;p19"/>
          <p:cNvSpPr/>
          <p:nvPr/>
        </p:nvSpPr>
        <p:spPr>
          <a:xfrm>
            <a:off x="15167825" y="9797267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20"/>
          <p:cNvSpPr/>
          <p:nvPr/>
        </p:nvSpPr>
        <p:spPr>
          <a:xfrm>
            <a:off x="15156730" y="9693323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0"/>
          <p:cNvSpPr txBox="1"/>
          <p:nvPr/>
        </p:nvSpPr>
        <p:spPr>
          <a:xfrm>
            <a:off x="450533" y="5024678"/>
            <a:ext cx="7217601" cy="4366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9" b="1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Students can apply through one of the following consulates:</a:t>
            </a:r>
            <a:endParaRPr/>
          </a:p>
          <a:p>
            <a:pPr marL="289560" marR="0" lvl="1" indent="-152400" algn="l" rtl="0">
              <a:lnSpc>
                <a:spcPct val="134625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Atlanta</a:t>
            </a:r>
            <a:endParaRPr/>
          </a:p>
          <a:p>
            <a:pPr marL="289560" marR="0" lvl="1" indent="-152400" algn="l" rtl="0">
              <a:lnSpc>
                <a:spcPct val="134625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Boston</a:t>
            </a:r>
            <a:endParaRPr/>
          </a:p>
          <a:p>
            <a:pPr marL="289560" marR="0" lvl="1" indent="-152400" algn="l" rtl="0">
              <a:lnSpc>
                <a:spcPct val="134625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Chicago</a:t>
            </a:r>
            <a:endParaRPr/>
          </a:p>
          <a:p>
            <a:pPr marL="289560" marR="0" lvl="1" indent="-152400" algn="l" rtl="0">
              <a:lnSpc>
                <a:spcPct val="134625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Houston</a:t>
            </a:r>
            <a:endParaRPr/>
          </a:p>
          <a:p>
            <a:pPr marL="289560" marR="0" lvl="1" indent="-152400" algn="l" rtl="0">
              <a:lnSpc>
                <a:spcPct val="134625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Los Angeles</a:t>
            </a:r>
            <a:endParaRPr/>
          </a:p>
          <a:p>
            <a:pPr marL="289560" marR="0" lvl="1" indent="-152400" algn="l" rtl="0">
              <a:lnSpc>
                <a:spcPct val="134625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New York</a:t>
            </a:r>
            <a:endParaRPr/>
          </a:p>
          <a:p>
            <a:pPr marL="289560" marR="0" lvl="1" indent="-152400" algn="l" rtl="0">
              <a:lnSpc>
                <a:spcPct val="134625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San Francisco</a:t>
            </a:r>
            <a:endParaRPr/>
          </a:p>
          <a:p>
            <a:pPr marL="289560" marR="0" lvl="1" indent="-152400" algn="l" rtl="0">
              <a:lnSpc>
                <a:spcPct val="134625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Washington, DC (Embassy)</a:t>
            </a:r>
            <a:endParaRPr/>
          </a:p>
        </p:txBody>
      </p:sp>
      <p:sp>
        <p:nvSpPr>
          <p:cNvPr id="191" name="Google Shape;191;p20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0"/>
          <p:cNvSpPr txBox="1"/>
          <p:nvPr/>
        </p:nvSpPr>
        <p:spPr>
          <a:xfrm>
            <a:off x="1028700" y="328522"/>
            <a:ext cx="9938521" cy="91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Application Regions</a:t>
            </a:r>
            <a:endParaRPr/>
          </a:p>
        </p:txBody>
      </p:sp>
      <p:sp>
        <p:nvSpPr>
          <p:cNvPr id="193" name="Google Shape;193;p20"/>
          <p:cNvSpPr txBox="1"/>
          <p:nvPr/>
        </p:nvSpPr>
        <p:spPr>
          <a:xfrm>
            <a:off x="474917" y="2640326"/>
            <a:ext cx="7217601" cy="1763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48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9" b="1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You can apply in region of…</a:t>
            </a:r>
            <a:endParaRPr/>
          </a:p>
          <a:p>
            <a:pPr marL="0" marR="0" lvl="0" indent="0" algn="l" rtl="0">
              <a:lnSpc>
                <a:spcPct val="11848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9" b="1">
              <a:solidFill>
                <a:srgbClr val="012069"/>
              </a:solidFill>
              <a:latin typeface="Arimo"/>
              <a:ea typeface="Arimo"/>
              <a:cs typeface="Arimo"/>
              <a:sym typeface="Arimo"/>
            </a:endParaRPr>
          </a:p>
          <a:p>
            <a:pPr marL="361950" marR="0" lvl="1" indent="-190500" algn="l" rtl="0">
              <a:lnSpc>
                <a:spcPct val="134633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Permanent home address </a:t>
            </a:r>
            <a:endParaRPr/>
          </a:p>
          <a:p>
            <a:pPr marL="361950" marR="0" lvl="1" indent="-190500" algn="l" rtl="0">
              <a:lnSpc>
                <a:spcPct val="134633"/>
              </a:lnSpc>
              <a:spcBef>
                <a:spcPts val="0"/>
              </a:spcBef>
              <a:spcAft>
                <a:spcPts val="0"/>
              </a:spcAft>
              <a:buClr>
                <a:srgbClr val="012069"/>
              </a:buClr>
              <a:buSzPts val="3000"/>
              <a:buFont typeface="Arial"/>
              <a:buChar char="•"/>
            </a:pPr>
            <a:r>
              <a:rPr lang="en-US" sz="3000" b="0" i="0" u="none" strike="noStrike" cap="none">
                <a:solidFill>
                  <a:srgbClr val="012069"/>
                </a:solidFill>
                <a:latin typeface="Arimo"/>
                <a:ea typeface="Arimo"/>
                <a:cs typeface="Arimo"/>
                <a:sym typeface="Arimo"/>
              </a:rPr>
              <a:t>Undergraduate institution</a:t>
            </a:r>
            <a:endParaRPr/>
          </a:p>
        </p:txBody>
      </p:sp>
      <p:sp>
        <p:nvSpPr>
          <p:cNvPr id="194" name="Google Shape;194;p20"/>
          <p:cNvSpPr/>
          <p:nvPr/>
        </p:nvSpPr>
        <p:spPr>
          <a:xfrm>
            <a:off x="8073770" y="2617314"/>
            <a:ext cx="9899081" cy="6204858"/>
          </a:xfrm>
          <a:custGeom>
            <a:avLst/>
            <a:gdLst/>
            <a:ahLst/>
            <a:cxnLst/>
            <a:rect l="l" t="t" r="r" b="b"/>
            <a:pathLst>
              <a:path w="9899081" h="6204858" extrusionOk="0">
                <a:moveTo>
                  <a:pt x="0" y="0"/>
                </a:moveTo>
                <a:lnTo>
                  <a:pt x="9899081" y="0"/>
                </a:lnTo>
                <a:lnTo>
                  <a:pt x="9899081" y="6204858"/>
                </a:lnTo>
                <a:lnTo>
                  <a:pt x="0" y="62048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0" b="-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1"/>
          <p:cNvSpPr/>
          <p:nvPr/>
        </p:nvSpPr>
        <p:spPr>
          <a:xfrm rot="5400000">
            <a:off x="8179832" y="-8179832"/>
            <a:ext cx="1928336" cy="18288000"/>
          </a:xfrm>
          <a:custGeom>
            <a:avLst/>
            <a:gdLst/>
            <a:ahLst/>
            <a:cxnLst/>
            <a:rect l="l" t="t" r="r" b="b"/>
            <a:pathLst>
              <a:path w="2571115" h="24384000" extrusionOk="0">
                <a:moveTo>
                  <a:pt x="0" y="0"/>
                </a:moveTo>
                <a:lnTo>
                  <a:pt x="2571115" y="0"/>
                </a:lnTo>
                <a:lnTo>
                  <a:pt x="2571115" y="24384000"/>
                </a:lnTo>
                <a:lnTo>
                  <a:pt x="0" y="24384000"/>
                </a:lnTo>
                <a:close/>
              </a:path>
            </a:pathLst>
          </a:custGeom>
          <a:solidFill>
            <a:srgbClr val="01206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1"/>
          <p:cNvSpPr/>
          <p:nvPr/>
        </p:nvSpPr>
        <p:spPr>
          <a:xfrm>
            <a:off x="15051738" y="9719014"/>
            <a:ext cx="3120175" cy="510929"/>
          </a:xfrm>
          <a:custGeom>
            <a:avLst/>
            <a:gdLst/>
            <a:ahLst/>
            <a:cxnLst/>
            <a:rect l="l" t="t" r="r" b="b"/>
            <a:pathLst>
              <a:path w="3120175" h="510929" extrusionOk="0">
                <a:moveTo>
                  <a:pt x="0" y="0"/>
                </a:moveTo>
                <a:lnTo>
                  <a:pt x="3120175" y="0"/>
                </a:lnTo>
                <a:lnTo>
                  <a:pt x="3120175" y="510929"/>
                </a:lnTo>
                <a:lnTo>
                  <a:pt x="0" y="510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45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1"/>
          <p:cNvSpPr/>
          <p:nvPr/>
        </p:nvSpPr>
        <p:spPr>
          <a:xfrm>
            <a:off x="13465134" y="489733"/>
            <a:ext cx="3614625" cy="948839"/>
          </a:xfrm>
          <a:custGeom>
            <a:avLst/>
            <a:gdLst/>
            <a:ahLst/>
            <a:cxnLst/>
            <a:rect l="l" t="t" r="r" b="b"/>
            <a:pathLst>
              <a:path w="3614625" h="948839" extrusionOk="0">
                <a:moveTo>
                  <a:pt x="0" y="0"/>
                </a:moveTo>
                <a:lnTo>
                  <a:pt x="3614625" y="0"/>
                </a:lnTo>
                <a:lnTo>
                  <a:pt x="3614625" y="948839"/>
                </a:lnTo>
                <a:lnTo>
                  <a:pt x="0" y="948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4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1"/>
          <p:cNvSpPr/>
          <p:nvPr/>
        </p:nvSpPr>
        <p:spPr>
          <a:xfrm>
            <a:off x="11506200" y="2476500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extrusionOk="0">
                <a:moveTo>
                  <a:pt x="0" y="0"/>
                </a:moveTo>
                <a:lnTo>
                  <a:pt x="838200" y="0"/>
                </a:lnTo>
                <a:lnTo>
                  <a:pt x="8382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1"/>
          <p:cNvSpPr/>
          <p:nvPr/>
        </p:nvSpPr>
        <p:spPr>
          <a:xfrm>
            <a:off x="11506200" y="3862894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extrusionOk="0">
                <a:moveTo>
                  <a:pt x="0" y="0"/>
                </a:moveTo>
                <a:lnTo>
                  <a:pt x="838200" y="0"/>
                </a:lnTo>
                <a:lnTo>
                  <a:pt x="8382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1"/>
          <p:cNvSpPr/>
          <p:nvPr/>
        </p:nvSpPr>
        <p:spPr>
          <a:xfrm>
            <a:off x="11506200" y="5315954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extrusionOk="0">
                <a:moveTo>
                  <a:pt x="0" y="0"/>
                </a:moveTo>
                <a:lnTo>
                  <a:pt x="838200" y="0"/>
                </a:lnTo>
                <a:lnTo>
                  <a:pt x="8382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21"/>
          <p:cNvSpPr/>
          <p:nvPr/>
        </p:nvSpPr>
        <p:spPr>
          <a:xfrm>
            <a:off x="11506200" y="6664742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extrusionOk="0">
                <a:moveTo>
                  <a:pt x="0" y="0"/>
                </a:moveTo>
                <a:lnTo>
                  <a:pt x="838200" y="0"/>
                </a:lnTo>
                <a:lnTo>
                  <a:pt x="8382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1"/>
          <p:cNvSpPr/>
          <p:nvPr/>
        </p:nvSpPr>
        <p:spPr>
          <a:xfrm>
            <a:off x="11506200" y="8013530"/>
            <a:ext cx="838200" cy="838200"/>
          </a:xfrm>
          <a:custGeom>
            <a:avLst/>
            <a:gdLst/>
            <a:ahLst/>
            <a:cxnLst/>
            <a:rect l="l" t="t" r="r" b="b"/>
            <a:pathLst>
              <a:path w="838200" h="838200" extrusionOk="0">
                <a:moveTo>
                  <a:pt x="0" y="0"/>
                </a:moveTo>
                <a:lnTo>
                  <a:pt x="838200" y="0"/>
                </a:lnTo>
                <a:lnTo>
                  <a:pt x="838200" y="838200"/>
                </a:lnTo>
                <a:lnTo>
                  <a:pt x="0" y="838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1"/>
          <p:cNvSpPr/>
          <p:nvPr/>
        </p:nvSpPr>
        <p:spPr>
          <a:xfrm>
            <a:off x="0" y="1928306"/>
            <a:ext cx="12375338" cy="8358694"/>
          </a:xfrm>
          <a:custGeom>
            <a:avLst/>
            <a:gdLst/>
            <a:ahLst/>
            <a:cxnLst/>
            <a:rect l="l" t="t" r="r" b="b"/>
            <a:pathLst>
              <a:path w="12375338" h="8358694" extrusionOk="0">
                <a:moveTo>
                  <a:pt x="0" y="0"/>
                </a:moveTo>
                <a:lnTo>
                  <a:pt x="12375338" y="0"/>
                </a:lnTo>
                <a:lnTo>
                  <a:pt x="12375338" y="8358694"/>
                </a:lnTo>
                <a:lnTo>
                  <a:pt x="0" y="8358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783" r="-78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1"/>
          <p:cNvSpPr txBox="1"/>
          <p:nvPr/>
        </p:nvSpPr>
        <p:spPr>
          <a:xfrm>
            <a:off x="1028700" y="328522"/>
            <a:ext cx="9938521" cy="918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28" b="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Application Components</a:t>
            </a:r>
            <a:endParaRPr/>
          </a:p>
        </p:txBody>
      </p:sp>
      <p:sp>
        <p:nvSpPr>
          <p:cNvPr id="213" name="Google Shape;213;p21"/>
          <p:cNvSpPr txBox="1"/>
          <p:nvPr/>
        </p:nvSpPr>
        <p:spPr>
          <a:xfrm>
            <a:off x="12776938" y="2645251"/>
            <a:ext cx="5303550" cy="48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Basic Form &amp; Short Answer</a:t>
            </a:r>
            <a:endParaRPr/>
          </a:p>
        </p:txBody>
      </p:sp>
      <p:sp>
        <p:nvSpPr>
          <p:cNvPr id="214" name="Google Shape;214;p21"/>
          <p:cNvSpPr txBox="1"/>
          <p:nvPr/>
        </p:nvSpPr>
        <p:spPr>
          <a:xfrm>
            <a:off x="12752875" y="4046175"/>
            <a:ext cx="5303550" cy="48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Essays</a:t>
            </a:r>
            <a:endParaRPr/>
          </a:p>
        </p:txBody>
      </p:sp>
      <p:sp>
        <p:nvSpPr>
          <p:cNvPr id="215" name="Google Shape;215;p21"/>
          <p:cNvSpPr txBox="1"/>
          <p:nvPr/>
        </p:nvSpPr>
        <p:spPr>
          <a:xfrm>
            <a:off x="12752875" y="5484705"/>
            <a:ext cx="5303550" cy="48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Transcripts</a:t>
            </a:r>
            <a:endParaRPr/>
          </a:p>
        </p:txBody>
      </p:sp>
      <p:sp>
        <p:nvSpPr>
          <p:cNvPr id="216" name="Google Shape;216;p21"/>
          <p:cNvSpPr txBox="1"/>
          <p:nvPr/>
        </p:nvSpPr>
        <p:spPr>
          <a:xfrm>
            <a:off x="12776938" y="6833493"/>
            <a:ext cx="5303550" cy="48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University’s Endorsement</a:t>
            </a:r>
            <a:endParaRPr/>
          </a:p>
        </p:txBody>
      </p:sp>
      <p:sp>
        <p:nvSpPr>
          <p:cNvPr id="217" name="Google Shape;217;p21"/>
          <p:cNvSpPr txBox="1"/>
          <p:nvPr/>
        </p:nvSpPr>
        <p:spPr>
          <a:xfrm>
            <a:off x="12752875" y="8040180"/>
            <a:ext cx="5303550" cy="481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>
                <a:solidFill>
                  <a:srgbClr val="002060"/>
                </a:solidFill>
                <a:latin typeface="Arimo"/>
                <a:ea typeface="Arimo"/>
                <a:cs typeface="Arimo"/>
                <a:sym typeface="Arimo"/>
              </a:rPr>
              <a:t>3 Letters of Recommendation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9e9cc48d-6fba-4c12-9882-137473def580}" enabled="1" method="Privileged" siteId="{d3a2d0d3-7cc8-4f52-bbf9-85bd43d94279}" contentBits="3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1196</Words>
  <Application>Microsoft Office PowerPoint</Application>
  <PresentationFormat>Custom</PresentationFormat>
  <Paragraphs>297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Arial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Addison, Haley (Marshall)</dc:creator>
  <cp:lastModifiedBy>Addison, Haley (Marshall)</cp:lastModifiedBy>
  <cp:revision>1</cp:revision>
  <dcterms:modified xsi:type="dcterms:W3CDTF">2024-09-13T16:56:58Z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Theme:5</vt:lpwstr>
  </property>
  <property fmtid="{D5CDD505-2E9C-101B-9397-08002B2CF9AE}" pid="3" name="ClassificationContentMarkingFooterText">
    <vt:lpwstr>OFFICIAL</vt:lpwstr>
  </property>
  <property fmtid="{D5CDD505-2E9C-101B-9397-08002B2CF9AE}" pid="4" name="ClassificationContentMarkingHeaderLocations">
    <vt:lpwstr>Office Theme:4</vt:lpwstr>
  </property>
  <property fmtid="{D5CDD505-2E9C-101B-9397-08002B2CF9AE}" pid="5" name="ClassificationContentMarkingHeaderText">
    <vt:lpwstr>OFFICIAL</vt:lpwstr>
  </property>
</Properties>
</file>